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81" r:id="rId9"/>
    <p:sldId id="279" r:id="rId10"/>
    <p:sldId id="280" r:id="rId11"/>
    <p:sldId id="266" r:id="rId12"/>
    <p:sldId id="267" r:id="rId13"/>
    <p:sldId id="268" r:id="rId14"/>
    <p:sldId id="269" r:id="rId15"/>
    <p:sldId id="271" r:id="rId16"/>
    <p:sldId id="277" r:id="rId17"/>
    <p:sldId id="282" r:id="rId18"/>
    <p:sldId id="285" r:id="rId19"/>
    <p:sldId id="278" r:id="rId20"/>
    <p:sldId id="283" r:id="rId21"/>
    <p:sldId id="286" r:id="rId22"/>
    <p:sldId id="276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99CC00"/>
    <a:srgbClr val="FF66FF"/>
    <a:srgbClr val="9BE5FF"/>
    <a:srgbClr val="7132EE"/>
    <a:srgbClr val="CCFFCC"/>
    <a:srgbClr val="FF9900"/>
    <a:srgbClr val="E0FFC1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899" autoAdjust="0"/>
  </p:normalViewPr>
  <p:slideViewPr>
    <p:cSldViewPr snapToGrid="0">
      <p:cViewPr>
        <p:scale>
          <a:sx n="100" d="100"/>
          <a:sy n="100" d="100"/>
        </p:scale>
        <p:origin x="21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C94CE-5F0D-4989-B02D-52E39E06B3E5}" type="datetimeFigureOut">
              <a:rPr lang="es-ES" smtClean="0"/>
              <a:t>19/05/2022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7F927-6F1D-4901-852B-7458C52F3FC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35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Primero </a:t>
            </a:r>
            <a:r>
              <a:rPr lang="es-ES" dirty="0" err="1"/>
              <a:t>canvas</a:t>
            </a:r>
            <a:r>
              <a:rPr lang="es-ES" dirty="0"/>
              <a:t> </a:t>
            </a:r>
            <a:r>
              <a:rPr lang="es-ES" dirty="0" err="1"/>
              <a:t>dp</a:t>
            </a:r>
            <a:r>
              <a:rPr lang="es-ES" dirty="0"/>
              <a:t> </a:t>
            </a:r>
            <a:r>
              <a:rPr lang="es-ES" dirty="0" err="1"/>
              <a:t>defauls</a:t>
            </a:r>
            <a:r>
              <a:rPr lang="es-ES" dirty="0"/>
              <a:t> i </a:t>
            </a:r>
            <a:r>
              <a:rPr lang="es-ES" dirty="0" err="1"/>
              <a:t>dp</a:t>
            </a:r>
            <a:r>
              <a:rPr lang="es-ES" dirty="0"/>
              <a:t> </a:t>
            </a:r>
            <a:r>
              <a:rPr lang="es-ES" dirty="0" err="1"/>
              <a:t>random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36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s-ES" dirty="0">
                <a:sym typeface="Wingdings" panose="05000000000000000000" pitchFamily="2" charset="2"/>
              </a:rPr>
              <a:t>Per </a:t>
            </a:r>
            <a:r>
              <a:rPr lang="es-ES" dirty="0" err="1">
                <a:sym typeface="Wingdings" panose="05000000000000000000" pitchFamily="2" charset="2"/>
              </a:rPr>
              <a:t>trobar</a:t>
            </a:r>
            <a:r>
              <a:rPr lang="es-ES" dirty="0">
                <a:sym typeface="Wingdings" panose="05000000000000000000" pitchFamily="2" charset="2"/>
              </a:rPr>
              <a:t> la </a:t>
            </a:r>
            <a:r>
              <a:rPr lang="es-ES" dirty="0" err="1">
                <a:sym typeface="Wingdings" panose="05000000000000000000" pitchFamily="2" charset="2"/>
              </a:rPr>
              <a:t>millor</a:t>
            </a:r>
            <a:r>
              <a:rPr lang="es-ES" dirty="0">
                <a:sym typeface="Wingdings" panose="05000000000000000000" pitchFamily="2" charset="2"/>
              </a:rPr>
              <a:t> K (confirmar que es </a:t>
            </a:r>
            <a:r>
              <a:rPr lang="es-ES" dirty="0" err="1">
                <a:sym typeface="Wingdings" panose="05000000000000000000" pitchFamily="2" charset="2"/>
              </a:rPr>
              <a:t>amb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knn</a:t>
            </a:r>
            <a:r>
              <a:rPr lang="es-ES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s-ES" dirty="0">
                <a:sym typeface="Wingdings" panose="05000000000000000000" pitchFamily="2" charset="2"/>
              </a:rPr>
              <a:t>Vertical </a:t>
            </a:r>
            <a:r>
              <a:rPr lang="es-ES" dirty="0" err="1">
                <a:sym typeface="Wingdings" panose="05000000000000000000" pitchFamily="2" charset="2"/>
              </a:rPr>
              <a:t>percentatges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65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dalt</a:t>
            </a:r>
            <a:r>
              <a:rPr lang="es-ES" dirty="0"/>
              <a:t>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avall</a:t>
            </a:r>
            <a:r>
              <a:rPr lang="es-ES" dirty="0"/>
              <a:t> default, </a:t>
            </a:r>
            <a:r>
              <a:rPr lang="es-ES" dirty="0" err="1"/>
              <a:t>dreta</a:t>
            </a:r>
            <a:r>
              <a:rPr lang="es-ES" dirty="0"/>
              <a:t> </a:t>
            </a:r>
            <a:r>
              <a:rPr lang="es-ES" dirty="0" err="1"/>
              <a:t>random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064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dalt</a:t>
            </a:r>
            <a:r>
              <a:rPr lang="es-ES" dirty="0"/>
              <a:t> el </a:t>
            </a:r>
            <a:r>
              <a:rPr lang="es-ES" dirty="0" err="1"/>
              <a:t>canvas</a:t>
            </a:r>
            <a:r>
              <a:rPr lang="es-ES" dirty="0"/>
              <a:t>, a Baix default, </a:t>
            </a:r>
            <a:r>
              <a:rPr lang="es-ES" dirty="0" err="1"/>
              <a:t>dreta</a:t>
            </a:r>
            <a:r>
              <a:rPr lang="es-ES" dirty="0"/>
              <a:t> </a:t>
            </a:r>
            <a:r>
              <a:rPr lang="es-ES" dirty="0" err="1"/>
              <a:t>random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10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de </a:t>
            </a:r>
            <a:r>
              <a:rPr lang="es-ES" dirty="0" err="1"/>
              <a:t>dreta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grey</a:t>
            </a:r>
          </a:p>
          <a:p>
            <a:r>
              <a:rPr lang="es-ES" dirty="0">
                <a:sym typeface="Wingdings" panose="05000000000000000000" pitchFamily="2" charset="2"/>
              </a:rPr>
              <a:t>El de sota  área</a:t>
            </a:r>
          </a:p>
          <a:p>
            <a:r>
              <a:rPr lang="es-ES" dirty="0">
                <a:sym typeface="Wingdings" panose="05000000000000000000" pitchFamily="2" charset="2"/>
              </a:rPr>
              <a:t>El de </a:t>
            </a:r>
            <a:r>
              <a:rPr lang="es-ES" dirty="0" err="1">
                <a:sym typeface="Wingdings" panose="05000000000000000000" pitchFamily="2" charset="2"/>
              </a:rPr>
              <a:t>dalt</a:t>
            </a:r>
            <a:r>
              <a:rPr lang="es-ES" dirty="0">
                <a:sym typeface="Wingdings" panose="05000000000000000000" pitchFamily="2" charset="2"/>
              </a:rPr>
              <a:t>  default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73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Tots</a:t>
            </a:r>
            <a:r>
              <a:rPr lang="es-ES" dirty="0"/>
              <a:t> correctes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tots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els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colors</a:t>
            </a:r>
            <a:r>
              <a:rPr lang="es-ES" dirty="0">
                <a:sym typeface="Wingdings" panose="05000000000000000000" pitchFamily="2" charset="2"/>
              </a:rPr>
              <a:t> que </a:t>
            </a:r>
            <a:r>
              <a:rPr lang="es-ES" dirty="0" err="1">
                <a:sym typeface="Wingdings" panose="05000000000000000000" pitchFamily="2" charset="2"/>
              </a:rPr>
              <a:t>hem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donat</a:t>
            </a:r>
            <a:r>
              <a:rPr lang="es-ES" dirty="0">
                <a:sym typeface="Wingdings" panose="05000000000000000000" pitchFamily="2" charset="2"/>
              </a:rPr>
              <a:t> están a la llista de </a:t>
            </a:r>
            <a:r>
              <a:rPr lang="es-ES" dirty="0" err="1">
                <a:sym typeface="Wingdings" panose="05000000000000000000" pitchFamily="2" charset="2"/>
              </a:rPr>
              <a:t>bons</a:t>
            </a:r>
            <a:r>
              <a:rPr lang="es-ES" dirty="0">
                <a:sym typeface="Wingdings" panose="05000000000000000000" pitchFamily="2" charset="2"/>
              </a:rPr>
              <a:t>, </a:t>
            </a:r>
            <a:r>
              <a:rPr lang="es-ES" dirty="0" err="1">
                <a:sym typeface="Wingdings" panose="05000000000000000000" pitchFamily="2" charset="2"/>
              </a:rPr>
              <a:t>colors</a:t>
            </a:r>
            <a:r>
              <a:rPr lang="es-ES" dirty="0">
                <a:sym typeface="Wingdings" panose="05000000000000000000" pitchFamily="2" charset="2"/>
              </a:rPr>
              <a:t> correctes  </a:t>
            </a:r>
            <a:r>
              <a:rPr lang="es-ES" dirty="0" err="1">
                <a:sym typeface="Wingdings" panose="05000000000000000000" pitchFamily="2" charset="2"/>
              </a:rPr>
              <a:t>compta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els</a:t>
            </a:r>
            <a:r>
              <a:rPr lang="es-ES" dirty="0">
                <a:sym typeface="Wingdings" panose="05000000000000000000" pitchFamily="2" charset="2"/>
              </a:rPr>
              <a:t> correctes </a:t>
            </a:r>
            <a:r>
              <a:rPr lang="es-ES" dirty="0" err="1">
                <a:sym typeface="Wingdings" panose="05000000000000000000" pitchFamily="2" charset="2"/>
              </a:rPr>
              <a:t>dels</a:t>
            </a:r>
            <a:r>
              <a:rPr lang="es-ES" dirty="0">
                <a:sym typeface="Wingdings" panose="05000000000000000000" pitchFamily="2" charset="2"/>
              </a:rPr>
              <a:t> que </a:t>
            </a:r>
            <a:r>
              <a:rPr lang="es-ES" dirty="0" err="1">
                <a:sym typeface="Wingdings" panose="05000000000000000000" pitchFamily="2" charset="2"/>
              </a:rPr>
              <a:t>hem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donat</a:t>
            </a:r>
            <a:r>
              <a:rPr lang="es-ES" dirty="0">
                <a:sym typeface="Wingdings" panose="05000000000000000000" pitchFamily="2" charset="2"/>
              </a:rPr>
              <a:t>, </a:t>
            </a:r>
            <a:r>
              <a:rPr lang="es-ES" dirty="0" err="1">
                <a:sym typeface="Wingdings" panose="05000000000000000000" pitchFamily="2" charset="2"/>
              </a:rPr>
              <a:t>però</a:t>
            </a:r>
            <a:r>
              <a:rPr lang="es-ES" dirty="0">
                <a:sym typeface="Wingdings" panose="05000000000000000000" pitchFamily="2" charset="2"/>
              </a:rPr>
              <a:t> també té en </a:t>
            </a:r>
            <a:r>
              <a:rPr lang="es-ES" dirty="0" err="1">
                <a:sym typeface="Wingdings" panose="05000000000000000000" pitchFamily="2" charset="2"/>
              </a:rPr>
              <a:t>compte</a:t>
            </a:r>
            <a:r>
              <a:rPr lang="es-ES" dirty="0">
                <a:sym typeface="Wingdings" panose="05000000000000000000" pitchFamily="2" charset="2"/>
              </a:rPr>
              <a:t> si </a:t>
            </a:r>
            <a:r>
              <a:rPr lang="es-ES" dirty="0" err="1">
                <a:sym typeface="Wingdings" panose="05000000000000000000" pitchFamily="2" charset="2"/>
              </a:rPr>
              <a:t>donem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colors</a:t>
            </a:r>
            <a:r>
              <a:rPr lang="es-ES" dirty="0">
                <a:sym typeface="Wingdings" panose="05000000000000000000" pitchFamily="2" charset="2"/>
              </a:rPr>
              <a:t> que no </a:t>
            </a:r>
            <a:r>
              <a:rPr lang="es-ES" dirty="0" err="1">
                <a:sym typeface="Wingdings" panose="05000000000000000000" pitchFamily="2" charset="2"/>
              </a:rPr>
              <a:t>són</a:t>
            </a:r>
            <a:r>
              <a:rPr lang="es-ES" dirty="0">
                <a:sym typeface="Wingdings" panose="05000000000000000000" pitchFamily="2" charset="2"/>
              </a:rPr>
              <a:t> correctes!</a:t>
            </a:r>
          </a:p>
          <a:p>
            <a:r>
              <a:rPr lang="es-ES" dirty="0" err="1">
                <a:sym typeface="Wingdings" panose="05000000000000000000" pitchFamily="2" charset="2"/>
              </a:rPr>
              <a:t>Amb</a:t>
            </a:r>
            <a:r>
              <a:rPr lang="es-ES" dirty="0">
                <a:sym typeface="Wingdings" panose="05000000000000000000" pitchFamily="2" charset="2"/>
              </a:rPr>
              <a:t> totes les </a:t>
            </a:r>
            <a:r>
              <a:rPr lang="es-ES" dirty="0" err="1">
                <a:sym typeface="Wingdings" panose="05000000000000000000" pitchFamily="2" charset="2"/>
              </a:rPr>
              <a:t>imatges</a:t>
            </a:r>
            <a:r>
              <a:rPr lang="es-ES" dirty="0">
                <a:sym typeface="Wingdings" panose="05000000000000000000" pitchFamily="2" charset="2"/>
              </a:rPr>
              <a:t> del test!!!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059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988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1º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area</a:t>
            </a:r>
            <a:r>
              <a:rPr lang="es-ES" dirty="0">
                <a:sym typeface="Wingdings" panose="05000000000000000000" pitchFamily="2" charset="2"/>
              </a:rPr>
              <a:t> </a:t>
            </a:r>
          </a:p>
          <a:p>
            <a:r>
              <a:rPr lang="es-ES" dirty="0">
                <a:sym typeface="Wingdings" panose="05000000000000000000" pitchFamily="2" charset="2"/>
              </a:rPr>
              <a:t>2º  grey</a:t>
            </a:r>
          </a:p>
          <a:p>
            <a:r>
              <a:rPr lang="es-ES" dirty="0">
                <a:sym typeface="Wingdings" panose="05000000000000000000" pitchFamily="2" charset="2"/>
              </a:rPr>
              <a:t>3º  default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14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agafem</a:t>
            </a:r>
            <a:r>
              <a:rPr lang="es-ES" dirty="0">
                <a:sym typeface="Wingdings" panose="05000000000000000000" pitchFamily="2" charset="2"/>
              </a:rPr>
              <a:t> 10% de la </a:t>
            </a:r>
            <a:r>
              <a:rPr lang="es-ES" dirty="0" err="1">
                <a:sym typeface="Wingdings" panose="05000000000000000000" pitchFamily="2" charset="2"/>
              </a:rPr>
              <a:t>imatge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xd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47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Fila de </a:t>
            </a:r>
            <a:r>
              <a:rPr lang="es-ES" dirty="0" err="1"/>
              <a:t>dalt</a:t>
            </a:r>
            <a:r>
              <a:rPr lang="es-ES" dirty="0"/>
              <a:t> </a:t>
            </a:r>
            <a:r>
              <a:rPr lang="es-ES" dirty="0" err="1"/>
              <a:t>xxxx</a:t>
            </a:r>
            <a:r>
              <a:rPr lang="es-ES" dirty="0"/>
              <a:t>, fila de Baix </a:t>
            </a:r>
            <a:r>
              <a:rPr lang="es-ES" dirty="0" err="1"/>
              <a:t>xxxx</a:t>
            </a:r>
            <a:endParaRPr lang="es-ES" dirty="0"/>
          </a:p>
          <a:p>
            <a:r>
              <a:rPr lang="es-ES" dirty="0"/>
              <a:t>Fila de </a:t>
            </a:r>
            <a:r>
              <a:rPr lang="es-ES" dirty="0" err="1"/>
              <a:t>dalt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100 </a:t>
            </a:r>
            <a:r>
              <a:rPr lang="es-ES" dirty="0" err="1"/>
              <a:t>imatges</a:t>
            </a:r>
            <a:r>
              <a:rPr lang="es-ES" dirty="0"/>
              <a:t>, el de Baix </a:t>
            </a:r>
            <a:r>
              <a:rPr lang="es-ES" dirty="0" err="1"/>
              <a:t>amb</a:t>
            </a:r>
            <a:r>
              <a:rPr lang="es-ES" dirty="0"/>
              <a:t> test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7F927-6F1D-4901-852B-7458C52F3FC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03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27" name="Rectangle 74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SizeYou, la app que permite acertar la talla para comprar ropa por internet">
            <a:extLst>
              <a:ext uri="{FF2B5EF4-FFF2-40B4-BE49-F238E27FC236}">
                <a16:creationId xmlns:a16="http://schemas.microsoft.com/office/drawing/2014/main" id="{67E3F82E-54D5-4D01-92E8-783FE01EE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83179A-0F47-4EBB-8A34-2287DDAA2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 err="1"/>
              <a:t>etiquetador</a:t>
            </a:r>
            <a:endParaRPr lang="en-US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A79948-6369-4315-9D42-F69B5BBB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dirty="0"/>
              <a:t>Andrea González</a:t>
            </a:r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dirty="0"/>
              <a:t>Gerard </a:t>
            </a:r>
            <a:r>
              <a:rPr lang="en-US" dirty="0" err="1"/>
              <a:t>Lahuerta</a:t>
            </a:r>
            <a:endParaRPr lang="en-US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dirty="0"/>
              <a:t>Manuel </a:t>
            </a:r>
            <a:r>
              <a:rPr lang="en-US" dirty="0" err="1"/>
              <a:t>Arnau</a:t>
            </a:r>
            <a:endParaRPr lang="en-US" dirty="0"/>
          </a:p>
          <a:p>
            <a:pPr marL="384048" indent="-384048" algn="l">
              <a:lnSpc>
                <a:spcPct val="94000"/>
              </a:lnSpc>
              <a:spcAft>
                <a:spcPts val="200"/>
              </a:spcAft>
            </a:pPr>
            <a:r>
              <a:rPr lang="en-US" dirty="0"/>
              <a:t>Ona Sánchez</a:t>
            </a:r>
          </a:p>
        </p:txBody>
      </p:sp>
    </p:spTree>
    <p:extLst>
      <p:ext uri="{BB962C8B-B14F-4D97-AF65-F5344CB8AC3E}">
        <p14:creationId xmlns:p14="http://schemas.microsoft.com/office/powerpoint/2010/main" val="84360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A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046E53-1EF3-4C16-B13C-8B5C5A13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77" y="2282721"/>
            <a:ext cx="3426509" cy="2475653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EA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B70ECC-7581-4776-AAFB-8D4F838A6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6" y="638281"/>
            <a:ext cx="3444781" cy="2471631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21BAFF-04FE-4B90-846D-006C02424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94" y="944478"/>
            <a:ext cx="6410084" cy="46473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63BD2C-CA47-4217-8CA4-9A450927B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"/>
          <a:stretch/>
        </p:blipFill>
        <p:spPr bwMode="auto">
          <a:xfrm>
            <a:off x="829106" y="3748194"/>
            <a:ext cx="3504555" cy="2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3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7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31" name="Rectangle 76">
            <a:extLst>
              <a:ext uri="{FF2B5EF4-FFF2-40B4-BE49-F238E27FC236}">
                <a16:creationId xmlns:a16="http://schemas.microsoft.com/office/drawing/2014/main" id="{78511CAE-6AAD-4026-90B0-6917258C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D3584C-B1EB-4ED2-A6BB-EB19E43D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cap="all"/>
              <a:t>Get_shape_accuracy</a:t>
            </a:r>
          </a:p>
        </p:txBody>
      </p:sp>
      <p:sp>
        <p:nvSpPr>
          <p:cNvPr id="1032" name="Freeform 6">
            <a:extLst>
              <a:ext uri="{FF2B5EF4-FFF2-40B4-BE49-F238E27FC236}">
                <a16:creationId xmlns:a16="http://schemas.microsoft.com/office/drawing/2014/main" id="{7388763A-4025-4433-A72C-457FC3763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6D6C52C0-B68E-43C4-8652-3C7368B7B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 bwMode="auto">
          <a:xfrm>
            <a:off x="1379023" y="1388455"/>
            <a:ext cx="2749177" cy="20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B952B5-B6D4-4945-A0D6-1D158336C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 bwMode="auto">
          <a:xfrm>
            <a:off x="1379023" y="3656646"/>
            <a:ext cx="2749177" cy="20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6">
            <a:extLst>
              <a:ext uri="{FF2B5EF4-FFF2-40B4-BE49-F238E27FC236}">
                <a16:creationId xmlns:a16="http://schemas.microsoft.com/office/drawing/2014/main" id="{8A2DFE20-1EAE-45A9-AD16-D4DBD0AB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BD2680-D689-4408-B715-5462D7C98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"/>
          <a:stretch/>
        </p:blipFill>
        <p:spPr bwMode="auto">
          <a:xfrm>
            <a:off x="4289068" y="2522551"/>
            <a:ext cx="2749177" cy="20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6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4BF170-DBD9-4D20-B72D-22AADEAB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cap="all"/>
              <a:t>Get_color_accuracy</a:t>
            </a:r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6C5C927-6D9E-4253-8B6A-BA91E27B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406388"/>
            <a:ext cx="5659222" cy="42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74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6" name="Group 14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207" name="Rectangle 149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198E27-04D2-441A-9241-2AE36550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49CAF1-A367-4DC7-911C-B2AEC95F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cap="all"/>
              <a:t>Bestk_statistics</a:t>
            </a:r>
          </a:p>
        </p:txBody>
      </p:sp>
    </p:spTree>
    <p:extLst>
      <p:ext uri="{BB962C8B-B14F-4D97-AF65-F5344CB8AC3E}">
        <p14:creationId xmlns:p14="http://schemas.microsoft.com/office/powerpoint/2010/main" val="416015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7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3074" name="Picture 2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985FCB4-9700-4827-BCDE-E88FC442F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6" b="18780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74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D57B8E-F9DA-41CE-99A1-0E457DEC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solidFill>
                  <a:schemeClr val="bg2"/>
                </a:solidFill>
              </a:rPr>
              <a:t>Labelling</a:t>
            </a:r>
          </a:p>
        </p:txBody>
      </p:sp>
    </p:spTree>
    <p:extLst>
      <p:ext uri="{BB962C8B-B14F-4D97-AF65-F5344CB8AC3E}">
        <p14:creationId xmlns:p14="http://schemas.microsoft.com/office/powerpoint/2010/main" val="73726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83ECB6-0F41-41C7-ACDB-0CA68DD5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>
                <a:solidFill>
                  <a:schemeClr val="bg1"/>
                </a:solidFill>
              </a:rPr>
              <a:t>KStatisticsKnn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E2F680-F63B-4FD7-A96E-A1F55191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2863" y="1288373"/>
            <a:ext cx="3078999" cy="23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792A65D-7720-4BD7-B856-82A4B0BD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233" y="1299415"/>
            <a:ext cx="3049897" cy="228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8246543-7F66-45C4-96C6-61BC687B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8502" y="1302423"/>
            <a:ext cx="3041534" cy="22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0365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ABBDD4-2538-4516-880C-D503CF54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376137"/>
            <a:ext cx="6900380" cy="410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02ECD1-7425-479B-8A46-5901C503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cap="all"/>
              <a:t>Kmeans</a:t>
            </a:r>
          </a:p>
        </p:txBody>
      </p:sp>
    </p:spTree>
    <p:extLst>
      <p:ext uri="{BB962C8B-B14F-4D97-AF65-F5344CB8AC3E}">
        <p14:creationId xmlns:p14="http://schemas.microsoft.com/office/powerpoint/2010/main" val="4218581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E6D9A4D-ABC2-4E90-B698-79464864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676" y="664970"/>
            <a:ext cx="3252903" cy="243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7FF01E5-9AA1-4B2C-BD76-07FA2727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866" y="3828120"/>
            <a:ext cx="3201482" cy="24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89C4605-0FB9-40F2-A863-3EC2F8E5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568" y="649396"/>
            <a:ext cx="3252903" cy="243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0348E0F-BEF7-4093-9C04-782CE4FC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9013" y="706808"/>
            <a:ext cx="3122143" cy="234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9AB0DDD-6A9A-4B28-99BA-B7E887CB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676" y="3777868"/>
            <a:ext cx="3252903" cy="243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BB6E5B8-EFA9-4BFA-A273-40902DA5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9013" y="3839487"/>
            <a:ext cx="3104943" cy="23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5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8A8A0F-CB20-486D-A7B8-8880657DF10F}"/>
              </a:ext>
            </a:extLst>
          </p:cNvPr>
          <p:cNvSpPr/>
          <p:nvPr/>
        </p:nvSpPr>
        <p:spPr>
          <a:xfrm>
            <a:off x="372533" y="-158044"/>
            <a:ext cx="587023" cy="71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D9ED610-986B-4084-8986-EA8A36C2E1D4}"/>
              </a:ext>
            </a:extLst>
          </p:cNvPr>
          <p:cNvSpPr/>
          <p:nvPr/>
        </p:nvSpPr>
        <p:spPr>
          <a:xfrm>
            <a:off x="3048564" y="1215957"/>
            <a:ext cx="213566" cy="20428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4E12B3E-6396-48C9-9DFB-5DBDA2780C08}"/>
              </a:ext>
            </a:extLst>
          </p:cNvPr>
          <p:cNvSpPr/>
          <p:nvPr/>
        </p:nvSpPr>
        <p:spPr>
          <a:xfrm>
            <a:off x="4033657" y="1543455"/>
            <a:ext cx="213566" cy="204281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9D4FCCB-178D-4DC8-8039-DD0FE3F10BC0}"/>
              </a:ext>
            </a:extLst>
          </p:cNvPr>
          <p:cNvSpPr/>
          <p:nvPr/>
        </p:nvSpPr>
        <p:spPr>
          <a:xfrm>
            <a:off x="4387739" y="1747736"/>
            <a:ext cx="213566" cy="20428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260B5A-2DCE-4DFF-B1C0-E8295A9E7A20}"/>
              </a:ext>
            </a:extLst>
          </p:cNvPr>
          <p:cNvSpPr/>
          <p:nvPr/>
        </p:nvSpPr>
        <p:spPr>
          <a:xfrm>
            <a:off x="6187355" y="1514272"/>
            <a:ext cx="213566" cy="20428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EB10E8B-9512-43DA-8A46-01673E7CBB1D}"/>
              </a:ext>
            </a:extLst>
          </p:cNvPr>
          <p:cNvSpPr/>
          <p:nvPr/>
        </p:nvSpPr>
        <p:spPr>
          <a:xfrm>
            <a:off x="2834998" y="3002604"/>
            <a:ext cx="213566" cy="2042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2633627-5CC4-46DA-AF99-32F13ABE9927}"/>
              </a:ext>
            </a:extLst>
          </p:cNvPr>
          <p:cNvSpPr/>
          <p:nvPr/>
        </p:nvSpPr>
        <p:spPr>
          <a:xfrm>
            <a:off x="4140440" y="2522706"/>
            <a:ext cx="213566" cy="204281"/>
          </a:xfrm>
          <a:prstGeom prst="ellipse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8905B22-E6DB-4429-8C51-68B40F30BCAE}"/>
              </a:ext>
            </a:extLst>
          </p:cNvPr>
          <p:cNvSpPr/>
          <p:nvPr/>
        </p:nvSpPr>
        <p:spPr>
          <a:xfrm>
            <a:off x="3048564" y="3240930"/>
            <a:ext cx="213566" cy="2042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669EDA-1200-4811-B090-32B1C52C84E1}"/>
              </a:ext>
            </a:extLst>
          </p:cNvPr>
          <p:cNvSpPr/>
          <p:nvPr/>
        </p:nvSpPr>
        <p:spPr>
          <a:xfrm>
            <a:off x="2993562" y="4223394"/>
            <a:ext cx="213566" cy="2042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4AA8F16-9A24-4483-B733-5487827F9762}"/>
              </a:ext>
            </a:extLst>
          </p:cNvPr>
          <p:cNvSpPr/>
          <p:nvPr/>
        </p:nvSpPr>
        <p:spPr>
          <a:xfrm>
            <a:off x="2941781" y="4789251"/>
            <a:ext cx="213566" cy="20428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78B5FCC-8DA3-4A8E-844F-99D4D2ADCDFE}"/>
              </a:ext>
            </a:extLst>
          </p:cNvPr>
          <p:cNvSpPr txBox="1"/>
          <p:nvPr/>
        </p:nvSpPr>
        <p:spPr>
          <a:xfrm>
            <a:off x="7782187" y="1538155"/>
            <a:ext cx="3821143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normal </a:t>
            </a:r>
            <a:r>
              <a:rPr lang="en-US" sz="1400" b="0" i="0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en-US" sz="1400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(first, WCD, no lower bound)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B12BB69-B938-4ECB-BF59-55C69DAD3A25}"/>
              </a:ext>
            </a:extLst>
          </p:cNvPr>
          <p:cNvSpPr txBox="1"/>
          <p:nvPr/>
        </p:nvSpPr>
        <p:spPr>
          <a:xfrm>
            <a:off x="7778375" y="1928630"/>
            <a:ext cx="383258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0.1 (distance, WCD, no lower bound)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8A776C-BF96-4DEF-A3F0-7947CF932A9E}"/>
              </a:ext>
            </a:extLst>
          </p:cNvPr>
          <p:cNvSpPr txBox="1"/>
          <p:nvPr/>
        </p:nvSpPr>
        <p:spPr>
          <a:xfrm>
            <a:off x="7782188" y="4549246"/>
            <a:ext cx="3828771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0.1 (distance, FD,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-random)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C172AFB-4CF1-4B8F-8300-96DE4EA5A59C}"/>
              </a:ext>
            </a:extLst>
          </p:cNvPr>
          <p:cNvSpPr txBox="1"/>
          <p:nvPr/>
        </p:nvSpPr>
        <p:spPr>
          <a:xfrm>
            <a:off x="7782187" y="4205617"/>
            <a:ext cx="3828771" cy="307777"/>
          </a:xfrm>
          <a:prstGeom prst="rect">
            <a:avLst/>
          </a:prstGeom>
          <a:noFill/>
          <a:ln w="19050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00.1 (distance, ICD,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-random)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C9923DD-FBDC-4817-BF23-9A2B1C20C183}"/>
              </a:ext>
            </a:extLst>
          </p:cNvPr>
          <p:cNvSpPr txBox="1"/>
          <p:nvPr/>
        </p:nvSpPr>
        <p:spPr>
          <a:xfrm>
            <a:off x="7778375" y="2365697"/>
            <a:ext cx="3824956" cy="30777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0.1 (distance, WCD,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-random)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C7A5C32-88E9-4182-8353-03849D71BDEC}"/>
              </a:ext>
            </a:extLst>
          </p:cNvPr>
          <p:cNvSpPr txBox="1"/>
          <p:nvPr/>
        </p:nvSpPr>
        <p:spPr>
          <a:xfrm>
            <a:off x="7778375" y="2742441"/>
            <a:ext cx="3832583" cy="307777"/>
          </a:xfrm>
          <a:prstGeom prst="rect">
            <a:avLst/>
          </a:prstGeom>
          <a:noFill/>
          <a:ln w="19050"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0.1 (colors, WCD,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-random)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520835-F77C-4DFB-B279-AEC58B9CFFCE}"/>
              </a:ext>
            </a:extLst>
          </p:cNvPr>
          <p:cNvSpPr txBox="1"/>
          <p:nvPr/>
        </p:nvSpPr>
        <p:spPr>
          <a:xfrm>
            <a:off x="7778375" y="3115052"/>
            <a:ext cx="3824956" cy="3077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0.1 (random, WCD,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-random)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ABDDEE3-6EDE-47DB-8C37-0D2826F1D7AF}"/>
              </a:ext>
            </a:extLst>
          </p:cNvPr>
          <p:cNvSpPr txBox="1"/>
          <p:nvPr/>
        </p:nvSpPr>
        <p:spPr>
          <a:xfrm>
            <a:off x="7782188" y="3487663"/>
            <a:ext cx="3828770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0.1 (random, WCD,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lowerbound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-canvas)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29D7015-DFC5-4689-AAA5-408911A377C7}"/>
              </a:ext>
            </a:extLst>
          </p:cNvPr>
          <p:cNvSpPr txBox="1"/>
          <p:nvPr/>
        </p:nvSpPr>
        <p:spPr>
          <a:xfrm>
            <a:off x="7774560" y="3836486"/>
            <a:ext cx="382877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kmeans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normal 0.1 (first, WCD, no lower bound)</a:t>
            </a:r>
            <a:endParaRPr lang="es-E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F2D1C32-95F9-4CBE-88D1-54045B3457D0}"/>
              </a:ext>
            </a:extLst>
          </p:cNvPr>
          <p:cNvCxnSpPr/>
          <p:nvPr/>
        </p:nvCxnSpPr>
        <p:spPr>
          <a:xfrm flipV="1">
            <a:off x="1138136" y="603115"/>
            <a:ext cx="0" cy="5535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63968EF-A4ED-401D-8999-194F03CB4D32}"/>
              </a:ext>
            </a:extLst>
          </p:cNvPr>
          <p:cNvCxnSpPr/>
          <p:nvPr/>
        </p:nvCxnSpPr>
        <p:spPr>
          <a:xfrm>
            <a:off x="886538" y="5943601"/>
            <a:ext cx="65078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0D1018-8A50-488F-9636-D4BEED573A4C}"/>
              </a:ext>
            </a:extLst>
          </p:cNvPr>
          <p:cNvSpPr txBox="1"/>
          <p:nvPr/>
        </p:nvSpPr>
        <p:spPr>
          <a:xfrm>
            <a:off x="6469637" y="6079447"/>
            <a:ext cx="130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Time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32F6C9D-BE34-44B0-8AE3-6F3C331C8487}"/>
              </a:ext>
            </a:extLst>
          </p:cNvPr>
          <p:cNvSpPr txBox="1"/>
          <p:nvPr/>
        </p:nvSpPr>
        <p:spPr>
          <a:xfrm rot="16200000">
            <a:off x="230494" y="1091502"/>
            <a:ext cx="130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3132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27CAFBA-B197-400B-9F3F-E28088C4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4F1A1-4328-4437-864C-84729D83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cap="all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34568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5E499-1236-4A2A-B594-EE48F8E8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678" y="1320282"/>
            <a:ext cx="9601200" cy="14859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Què hem prioritzat?</a:t>
            </a:r>
          </a:p>
        </p:txBody>
      </p:sp>
    </p:spTree>
    <p:extLst>
      <p:ext uri="{BB962C8B-B14F-4D97-AF65-F5344CB8AC3E}">
        <p14:creationId xmlns:p14="http://schemas.microsoft.com/office/powerpoint/2010/main" val="218307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37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3BAD3A2-DDE9-4B2A-813B-5730318B1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/>
          <a:stretch/>
        </p:blipFill>
        <p:spPr bwMode="auto">
          <a:xfrm>
            <a:off x="2732514" y="800100"/>
            <a:ext cx="6726972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5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9CBAC50-E047-4CAC-855C-F47AEE0E417C}"/>
              </a:ext>
            </a:extLst>
          </p:cNvPr>
          <p:cNvSpPr/>
          <p:nvPr/>
        </p:nvSpPr>
        <p:spPr>
          <a:xfrm>
            <a:off x="233464" y="0"/>
            <a:ext cx="170234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A127569-A2B7-42E5-951F-9A4077AF4919}"/>
              </a:ext>
            </a:extLst>
          </p:cNvPr>
          <p:cNvSpPr/>
          <p:nvPr/>
        </p:nvSpPr>
        <p:spPr>
          <a:xfrm>
            <a:off x="5020380" y="1989305"/>
            <a:ext cx="213566" cy="20428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1237428-9FB3-4E25-830D-13F01BED82BA}"/>
              </a:ext>
            </a:extLst>
          </p:cNvPr>
          <p:cNvSpPr/>
          <p:nvPr/>
        </p:nvSpPr>
        <p:spPr>
          <a:xfrm>
            <a:off x="1033674" y="3110610"/>
            <a:ext cx="213566" cy="20428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8432203-5752-47A2-B429-47FC90668C7A}"/>
              </a:ext>
            </a:extLst>
          </p:cNvPr>
          <p:cNvSpPr/>
          <p:nvPr/>
        </p:nvSpPr>
        <p:spPr>
          <a:xfrm>
            <a:off x="3062823" y="2064694"/>
            <a:ext cx="213566" cy="204281"/>
          </a:xfrm>
          <a:prstGeom prst="ellipse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4954A81-B9F6-4B66-B241-C003C0661C04}"/>
              </a:ext>
            </a:extLst>
          </p:cNvPr>
          <p:cNvSpPr/>
          <p:nvPr/>
        </p:nvSpPr>
        <p:spPr>
          <a:xfrm>
            <a:off x="2474582" y="1962554"/>
            <a:ext cx="213566" cy="2042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681BBDA-DC5E-4194-8BEC-22D23FB58FBA}"/>
              </a:ext>
            </a:extLst>
          </p:cNvPr>
          <p:cNvSpPr/>
          <p:nvPr/>
        </p:nvSpPr>
        <p:spPr>
          <a:xfrm>
            <a:off x="871068" y="3253901"/>
            <a:ext cx="213566" cy="20428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18D8E20-B8FE-40B1-8348-A19C2FBFC64B}"/>
              </a:ext>
            </a:extLst>
          </p:cNvPr>
          <p:cNvSpPr/>
          <p:nvPr/>
        </p:nvSpPr>
        <p:spPr>
          <a:xfrm>
            <a:off x="6090079" y="2071991"/>
            <a:ext cx="213566" cy="20428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9B07883-746B-430E-B7F1-2AFBA772AFBC}"/>
              </a:ext>
            </a:extLst>
          </p:cNvPr>
          <p:cNvCxnSpPr/>
          <p:nvPr/>
        </p:nvCxnSpPr>
        <p:spPr>
          <a:xfrm flipV="1">
            <a:off x="758757" y="588522"/>
            <a:ext cx="0" cy="5535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7CDF5BD-05A5-489F-BFFC-059D8AB2D72E}"/>
              </a:ext>
            </a:extLst>
          </p:cNvPr>
          <p:cNvCxnSpPr/>
          <p:nvPr/>
        </p:nvCxnSpPr>
        <p:spPr>
          <a:xfrm>
            <a:off x="507159" y="5929008"/>
            <a:ext cx="65078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A834D0D-9F00-43EF-96EF-B20E51B01D13}"/>
              </a:ext>
            </a:extLst>
          </p:cNvPr>
          <p:cNvSpPr txBox="1"/>
          <p:nvPr/>
        </p:nvSpPr>
        <p:spPr>
          <a:xfrm>
            <a:off x="7612100" y="2166835"/>
            <a:ext cx="3821143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amb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àrea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i k = 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1788F5B-EA8C-480E-9177-E902F89231D6}"/>
              </a:ext>
            </a:extLst>
          </p:cNvPr>
          <p:cNvSpPr txBox="1"/>
          <p:nvPr/>
        </p:nvSpPr>
        <p:spPr>
          <a:xfrm>
            <a:off x="7608288" y="2557310"/>
            <a:ext cx="3832583" cy="307777"/>
          </a:xfrm>
          <a:prstGeom prst="rect">
            <a:avLst/>
          </a:prstGeom>
          <a:noFill/>
          <a:ln w="19050"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amb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grey i k = 11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0E1511-F882-491C-A02B-26F4DC4FCB79}"/>
              </a:ext>
            </a:extLst>
          </p:cNvPr>
          <p:cNvSpPr txBox="1"/>
          <p:nvPr/>
        </p:nvSpPr>
        <p:spPr>
          <a:xfrm>
            <a:off x="7608288" y="2994377"/>
            <a:ext cx="3824956" cy="30777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amb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grey i k = 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1F50C8-7ABF-4887-8345-7A82B8B28A39}"/>
              </a:ext>
            </a:extLst>
          </p:cNvPr>
          <p:cNvSpPr txBox="1"/>
          <p:nvPr/>
        </p:nvSpPr>
        <p:spPr>
          <a:xfrm>
            <a:off x="7608288" y="3371121"/>
            <a:ext cx="3832583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amb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àrea</a:t>
            </a:r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i k = 11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48BCD6C-B31D-4600-A92C-E7BB2652F951}"/>
              </a:ext>
            </a:extLst>
          </p:cNvPr>
          <p:cNvSpPr txBox="1"/>
          <p:nvPr/>
        </p:nvSpPr>
        <p:spPr>
          <a:xfrm>
            <a:off x="7608288" y="3743732"/>
            <a:ext cx="3824956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default i k = 6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2BFCD6-FC98-43D8-97B0-CF3E0EE64F00}"/>
              </a:ext>
            </a:extLst>
          </p:cNvPr>
          <p:cNvSpPr txBox="1"/>
          <p:nvPr/>
        </p:nvSpPr>
        <p:spPr>
          <a:xfrm>
            <a:off x="7612101" y="4116343"/>
            <a:ext cx="3828770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KNN default i k = 11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B2677F9-590E-4459-A02C-27D59B076473}"/>
              </a:ext>
            </a:extLst>
          </p:cNvPr>
          <p:cNvSpPr txBox="1"/>
          <p:nvPr/>
        </p:nvSpPr>
        <p:spPr>
          <a:xfrm>
            <a:off x="6160772" y="6044263"/>
            <a:ext cx="130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F615AE-D472-4078-A3C4-13A745274AEA}"/>
              </a:ext>
            </a:extLst>
          </p:cNvPr>
          <p:cNvSpPr txBox="1"/>
          <p:nvPr/>
        </p:nvSpPr>
        <p:spPr>
          <a:xfrm rot="16200000">
            <a:off x="-78371" y="1056318"/>
            <a:ext cx="130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83369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FCEA7-7A52-4CE3-A28E-B9306571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E15CE-1489-45DC-B2A8-D09CC8EF7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1D42D0-1F01-480D-B47E-28644E84F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102" name="Picture 6" descr="Rapport de stage : exemple de plan et conseils de rédaction">
            <a:extLst>
              <a:ext uri="{FF2B5EF4-FFF2-40B4-BE49-F238E27FC236}">
                <a16:creationId xmlns:a16="http://schemas.microsoft.com/office/drawing/2014/main" id="{338C1456-E0B4-4421-A563-43EBA34D0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74" y="-1"/>
            <a:ext cx="12211574" cy="71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7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YES! Finally! - Happy Homer | Make a Meme">
            <a:extLst>
              <a:ext uri="{FF2B5EF4-FFF2-40B4-BE49-F238E27FC236}">
                <a16:creationId xmlns:a16="http://schemas.microsoft.com/office/drawing/2014/main" id="{AE6F54EE-4818-41DD-A810-C09B83163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1"/>
          <a:stretch/>
        </p:blipFill>
        <p:spPr bwMode="auto">
          <a:xfrm>
            <a:off x="19" y="10"/>
            <a:ext cx="13138731" cy="68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43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3384-584E-461A-9551-A6CB527B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Organització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6D1DE4-1083-4AF5-B0D6-76A513699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832886"/>
            <a:ext cx="3855720" cy="433931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2000" dirty="0"/>
              <a:t>Implementació</a:t>
            </a:r>
          </a:p>
          <a:p>
            <a:endParaRPr lang="ca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2000" dirty="0"/>
              <a:t>Anàlisis</a:t>
            </a:r>
          </a:p>
          <a:p>
            <a:endParaRPr lang="ca-E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ca-ES" sz="2000" dirty="0"/>
              <a:t>Optimització</a:t>
            </a:r>
          </a:p>
        </p:txBody>
      </p:sp>
      <p:pic>
        <p:nvPicPr>
          <p:cNvPr id="1052" name="Picture 28" descr="Emprendimiento: Organización de la empresa">
            <a:extLst>
              <a:ext uri="{FF2B5EF4-FFF2-40B4-BE49-F238E27FC236}">
                <a16:creationId xmlns:a16="http://schemas.microsoft.com/office/drawing/2014/main" id="{1D935F6E-CA4D-48EB-9A6C-ACC9CC056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13051"/>
          <a:stretch/>
        </p:blipFill>
        <p:spPr bwMode="auto">
          <a:xfrm>
            <a:off x="5519956" y="0"/>
            <a:ext cx="71893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5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B13F4-7B36-4289-9E24-6289B981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54" y="685800"/>
            <a:ext cx="3855720" cy="723122"/>
          </a:xfrm>
        </p:spPr>
        <p:txBody>
          <a:bodyPr/>
          <a:lstStyle/>
          <a:p>
            <a:r>
              <a:rPr lang="es-ES" dirty="0"/>
              <a:t>FUNCIONS: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D0716E-773E-4614-AAC2-1A5DAD682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494073"/>
            <a:ext cx="3855720" cy="500936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/>
              <a:t>Anàlisi</a:t>
            </a:r>
            <a:r>
              <a:rPr lang="en-AU" b="1" dirty="0"/>
              <a:t> </a:t>
            </a:r>
            <a:r>
              <a:rPr lang="en-AU" b="1" dirty="0" err="1"/>
              <a:t>qualitatiu</a:t>
            </a:r>
            <a:r>
              <a:rPr lang="en-AU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Retrieval_by_color</a:t>
            </a:r>
            <a:endParaRPr lang="en-AU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Retrieval_by_shape</a:t>
            </a:r>
            <a:endParaRPr lang="en-AU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Retrieval_combined</a:t>
            </a:r>
            <a:endParaRPr lang="en-AU" sz="1600" dirty="0"/>
          </a:p>
          <a:p>
            <a:pPr lvl="1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/>
              <a:t>Anàlisi</a:t>
            </a:r>
            <a:r>
              <a:rPr lang="en-AU" b="1" dirty="0"/>
              <a:t> </a:t>
            </a:r>
            <a:r>
              <a:rPr lang="en-AU" b="1" dirty="0" err="1"/>
              <a:t>quantitatiu</a:t>
            </a:r>
            <a:r>
              <a:rPr lang="en-AU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Kmean_statistics</a:t>
            </a:r>
            <a:endParaRPr lang="en-AU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Get_shape_accuracy</a:t>
            </a:r>
            <a:endParaRPr lang="en-AU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 err="1"/>
              <a:t>Get_color_accuracy</a:t>
            </a:r>
            <a:endParaRPr lang="en-AU" sz="1600" dirty="0"/>
          </a:p>
          <a:p>
            <a:pPr lvl="1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/>
              <a:t>Altres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dirty="0" err="1"/>
              <a:t>Bestk_statistics</a:t>
            </a:r>
            <a:endParaRPr lang="en-AU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dirty="0"/>
              <a:t>Labelling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dirty="0" err="1"/>
              <a:t>CrossValidationKNN</a:t>
            </a:r>
            <a:r>
              <a:rPr lang="en-AU" sz="15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dirty="0" err="1"/>
              <a:t>Predict_cross_validation</a:t>
            </a:r>
            <a:endParaRPr lang="en-AU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500" dirty="0" err="1"/>
              <a:t>KStatisticsKnn</a:t>
            </a:r>
            <a:endParaRPr lang="en-AU" sz="1500" dirty="0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D80E38A3-4989-45EF-9B30-12F9ED4FC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6" r="20993"/>
          <a:stretch/>
        </p:blipFill>
        <p:spPr bwMode="auto">
          <a:xfrm>
            <a:off x="4407774" y="1"/>
            <a:ext cx="778422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C2CF52B-266A-455F-BBA4-2C88BE113133}"/>
              </a:ext>
            </a:extLst>
          </p:cNvPr>
          <p:cNvSpPr/>
          <p:nvPr/>
        </p:nvSpPr>
        <p:spPr>
          <a:xfrm>
            <a:off x="4076344" y="0"/>
            <a:ext cx="33143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138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F1BA6-B7BC-4DCB-B814-2155377F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Retrieval_by_color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86C0F3-C520-40A5-AEC2-D4921561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12192000" cy="548992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58158E-6D8E-44AA-8971-AD86EC1846FB}"/>
              </a:ext>
            </a:extLst>
          </p:cNvPr>
          <p:cNvSpPr/>
          <p:nvPr/>
        </p:nvSpPr>
        <p:spPr>
          <a:xfrm>
            <a:off x="307910" y="0"/>
            <a:ext cx="911290" cy="142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30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DB5AB-1A73-430C-9164-D60A6C83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4366"/>
            <a:ext cx="9601200" cy="1485900"/>
          </a:xfrm>
        </p:spPr>
        <p:txBody>
          <a:bodyPr/>
          <a:lstStyle/>
          <a:p>
            <a:pPr algn="ctr"/>
            <a:r>
              <a:rPr lang="es-ES" dirty="0"/>
              <a:t>Retrieval_by_shape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CA83CD-0C6E-42F9-AD1C-727F4508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69"/>
            <a:ext cx="12192000" cy="556183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D2F6A55-3311-45D0-A8FB-816121668056}"/>
              </a:ext>
            </a:extLst>
          </p:cNvPr>
          <p:cNvSpPr/>
          <p:nvPr/>
        </p:nvSpPr>
        <p:spPr>
          <a:xfrm>
            <a:off x="214489" y="-191911"/>
            <a:ext cx="801511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54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629F4-31A7-4B87-A6CB-FD93015F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Retrieval_combined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7928CA-90CB-4F87-B7F3-FD037963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12192000" cy="546093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7C911E6-8988-47EB-B7D8-525299917658}"/>
              </a:ext>
            </a:extLst>
          </p:cNvPr>
          <p:cNvSpPr/>
          <p:nvPr/>
        </p:nvSpPr>
        <p:spPr>
          <a:xfrm>
            <a:off x="191911" y="-124178"/>
            <a:ext cx="903111" cy="1552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40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A867DD-151D-43B1-8A55-860D8401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 err="1"/>
              <a:t>K_statistics</a:t>
            </a:r>
            <a:endParaRPr lang="en-US" sz="4800" cap="al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7F7306-0FF0-4309-9E60-59CA44F7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36" y="1077902"/>
            <a:ext cx="3555130" cy="2630796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A9FC67D-D97C-408C-ACCA-B95EDDEAA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0" y="1070014"/>
            <a:ext cx="3561766" cy="25969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5BA680-8D0A-45F1-9223-E23292A7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48" y="1077341"/>
            <a:ext cx="3561766" cy="258228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4616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2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2A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EAC003-1BC5-4A04-A20D-CB72E4D7A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1"/>
          <a:stretch/>
        </p:blipFill>
        <p:spPr bwMode="auto">
          <a:xfrm>
            <a:off x="827631" y="638175"/>
            <a:ext cx="3315161" cy="24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FFA663-FACB-4655-A9A2-D71005DBA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"/>
          <a:stretch/>
        </p:blipFill>
        <p:spPr bwMode="auto">
          <a:xfrm>
            <a:off x="835450" y="3785699"/>
            <a:ext cx="3309697" cy="24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D1E9D6-5185-44CE-9AC7-C743371F3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/>
          <a:stretch/>
        </p:blipFill>
        <p:spPr bwMode="auto">
          <a:xfrm>
            <a:off x="5260550" y="1191890"/>
            <a:ext cx="6096000" cy="44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8028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382</Words>
  <Application>Microsoft Office PowerPoint</Application>
  <PresentationFormat>Panorámica</PresentationFormat>
  <Paragraphs>85</Paragraphs>
  <Slides>23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Franklin Gothic Book</vt:lpstr>
      <vt:lpstr>Whitney</vt:lpstr>
      <vt:lpstr>Wingdings</vt:lpstr>
      <vt:lpstr>Recorte</vt:lpstr>
      <vt:lpstr>etiquetador</vt:lpstr>
      <vt:lpstr>Què hem prioritzat?</vt:lpstr>
      <vt:lpstr>Organització</vt:lpstr>
      <vt:lpstr>FUNCIONS:</vt:lpstr>
      <vt:lpstr>Retrieval_by_color</vt:lpstr>
      <vt:lpstr>Retrieval_by_shape</vt:lpstr>
      <vt:lpstr>Retrieval_combined</vt:lpstr>
      <vt:lpstr>K_statistics</vt:lpstr>
      <vt:lpstr>Presentación de PowerPoint</vt:lpstr>
      <vt:lpstr>Presentación de PowerPoint</vt:lpstr>
      <vt:lpstr>Get_shape_accuracy</vt:lpstr>
      <vt:lpstr>Get_color_accuracy</vt:lpstr>
      <vt:lpstr>Bestk_statistics</vt:lpstr>
      <vt:lpstr>Labelling</vt:lpstr>
      <vt:lpstr>KStatisticsKnn</vt:lpstr>
      <vt:lpstr>Kmeans</vt:lpstr>
      <vt:lpstr>Presentación de PowerPoint</vt:lpstr>
      <vt:lpstr>Presentación de PowerPoint</vt:lpstr>
      <vt:lpstr>KNN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etiquetador</dc:title>
  <dc:creator>Ona Sánchez Núñez</dc:creator>
  <cp:lastModifiedBy>Ona Sánchez Núñez</cp:lastModifiedBy>
  <cp:revision>7</cp:revision>
  <dcterms:created xsi:type="dcterms:W3CDTF">2022-05-16T14:25:29Z</dcterms:created>
  <dcterms:modified xsi:type="dcterms:W3CDTF">2022-05-19T21:38:15Z</dcterms:modified>
</cp:coreProperties>
</file>